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93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220484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386077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33764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2988201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76069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1920168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888221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14461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100125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61326-2601-4CC8-B344-9BFD3A1DC490}" type="datetimeFigureOut">
              <a:rPr lang="en-US" smtClean="0"/>
              <a:t>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54156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B61326-2601-4CC8-B344-9BFD3A1DC490}" type="datetimeFigureOut">
              <a:rPr lang="en-US" smtClean="0"/>
              <a:t>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3845039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B61326-2601-4CC8-B344-9BFD3A1DC490}" type="datetimeFigureOut">
              <a:rPr lang="en-US" smtClean="0"/>
              <a:t>5/3/2023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487342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B61326-2601-4CC8-B344-9BFD3A1DC490}" type="datetimeFigureOut">
              <a:rPr lang="en-US" smtClean="0"/>
              <a:t>5/3/2023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1441746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B61326-2601-4CC8-B344-9BFD3A1DC490}" type="datetimeFigureOut">
              <a:rPr lang="en-US" smtClean="0"/>
              <a:t>5/3/2023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236730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B61326-2601-4CC8-B344-9BFD3A1DC490}" type="datetimeFigureOut">
              <a:rPr lang="en-US" smtClean="0"/>
              <a:t>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3215243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B61326-2601-4CC8-B344-9BFD3A1DC490}" type="datetimeFigureOut">
              <a:rPr lang="en-US" smtClean="0"/>
              <a:t>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6402D-D53F-4E07-A2DA-D399D43B5A84}" type="slidenum">
              <a:rPr lang="en-US" smtClean="0"/>
              <a:t>‹#›</a:t>
            </a:fld>
            <a:endParaRPr lang="en-US"/>
          </a:p>
        </p:txBody>
      </p:sp>
    </p:spTree>
    <p:extLst>
      <p:ext uri="{BB962C8B-B14F-4D97-AF65-F5344CB8AC3E}">
        <p14:creationId xmlns:p14="http://schemas.microsoft.com/office/powerpoint/2010/main" val="1988086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B61326-2601-4CC8-B344-9BFD3A1DC490}" type="datetimeFigureOut">
              <a:rPr lang="en-US" smtClean="0"/>
              <a:t>5/3/2023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B6402D-D53F-4E07-A2DA-D399D43B5A84}" type="slidenum">
              <a:rPr lang="en-US" smtClean="0"/>
              <a:t>‹#›</a:t>
            </a:fld>
            <a:endParaRPr lang="en-US"/>
          </a:p>
        </p:txBody>
      </p:sp>
    </p:spTree>
    <p:extLst>
      <p:ext uri="{BB962C8B-B14F-4D97-AF65-F5344CB8AC3E}">
        <p14:creationId xmlns:p14="http://schemas.microsoft.com/office/powerpoint/2010/main" val="3826724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vancity.com/Banking/SavingsAccounts/Jumpstar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rporatefinanceinstitute.com/resources/knowledge/finance/top-down-budgeting/" TargetMode="External"/><Relationship Id="rId2" Type="http://schemas.openxmlformats.org/officeDocument/2006/relationships/hyperlink" Target="https://corporatefinanceinstitute.com/resources/knowledge/accounting/cost-driv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B32D4-11B1-5883-7C4A-128C96D189B2}"/>
              </a:ext>
            </a:extLst>
          </p:cNvPr>
          <p:cNvSpPr>
            <a:spLocks noGrp="1"/>
          </p:cNvSpPr>
          <p:nvPr>
            <p:ph type="ctrTitle"/>
          </p:nvPr>
        </p:nvSpPr>
        <p:spPr>
          <a:xfrm>
            <a:off x="0" y="103239"/>
            <a:ext cx="12192000" cy="722671"/>
          </a:xfrm>
        </p:spPr>
        <p:txBody>
          <a:bodyPr/>
          <a:lstStyle/>
          <a:p>
            <a:pPr algn="l"/>
            <a:r>
              <a:rPr lang="en-US" sz="2800" dirty="0"/>
              <a:t>Definitions and reasons organizations use budgets</a:t>
            </a:r>
          </a:p>
        </p:txBody>
      </p:sp>
      <p:sp>
        <p:nvSpPr>
          <p:cNvPr id="3" name="Subtitle 2">
            <a:extLst>
              <a:ext uri="{FF2B5EF4-FFF2-40B4-BE49-F238E27FC236}">
                <a16:creationId xmlns:a16="http://schemas.microsoft.com/office/drawing/2014/main" id="{0ED0A3A3-9223-3A4E-DBDA-8EFC728F22E0}"/>
              </a:ext>
            </a:extLst>
          </p:cNvPr>
          <p:cNvSpPr>
            <a:spLocks noGrp="1"/>
          </p:cNvSpPr>
          <p:nvPr>
            <p:ph type="subTitle" idx="1"/>
          </p:nvPr>
        </p:nvSpPr>
        <p:spPr>
          <a:xfrm>
            <a:off x="0" y="825911"/>
            <a:ext cx="12192000" cy="6032090"/>
          </a:xfrm>
        </p:spPr>
        <p:txBody>
          <a:bodyPr>
            <a:normAutofit fontScale="70000" lnSpcReduction="20000"/>
          </a:bodyPr>
          <a:lstStyle/>
          <a:p>
            <a:pPr algn="l"/>
            <a:r>
              <a:rPr lang="en-US" sz="2600" dirty="0"/>
              <a:t>A budget is an estimation of expenses and income over a certain period, usually monthly, quarterly or yearly. It allows a business to plan out expenses, reach business goals and anticipate any operational changes as needed to support the business</a:t>
            </a:r>
          </a:p>
          <a:p>
            <a:pPr algn="l"/>
            <a:endParaRPr lang="en-US" sz="2400" b="1" dirty="0"/>
          </a:p>
          <a:p>
            <a:pPr algn="l"/>
            <a:r>
              <a:rPr lang="en-US" sz="2400" b="1" dirty="0"/>
              <a:t>Why budget is </a:t>
            </a:r>
            <a:r>
              <a:rPr lang="en-US" sz="2400" b="1" dirty="0" err="1"/>
              <a:t>import</a:t>
            </a:r>
            <a:r>
              <a:rPr lang="en-US" sz="2400" dirty="0" err="1"/>
              <a:t>Some</a:t>
            </a:r>
            <a:r>
              <a:rPr lang="en-US" sz="2400" dirty="0"/>
              <a:t> of the items that a business should budget for include:</a:t>
            </a:r>
          </a:p>
          <a:p>
            <a:pPr algn="l">
              <a:buFont typeface="Arial" panose="020B0604020202020204" pitchFamily="34" charset="0"/>
              <a:buChar char="•"/>
            </a:pPr>
            <a:r>
              <a:rPr lang="en-US" sz="2400" b="1" dirty="0"/>
              <a:t>Payroll</a:t>
            </a:r>
            <a:r>
              <a:rPr lang="en-US" sz="2400" dirty="0"/>
              <a:t>: This can include everyone at the company, even the owner if they currently take a salary.</a:t>
            </a:r>
          </a:p>
          <a:p>
            <a:pPr algn="l">
              <a:buFont typeface="Arial" panose="020B0604020202020204" pitchFamily="34" charset="0"/>
              <a:buChar char="•"/>
            </a:pPr>
            <a:r>
              <a:rPr lang="en-US" sz="2400" b="1" dirty="0"/>
              <a:t>Rent</a:t>
            </a:r>
            <a:r>
              <a:rPr lang="en-US" sz="2400" dirty="0"/>
              <a:t>: Most companies lease an office, a warehouse, a brick-and-mortar location or other space where it conducts business.</a:t>
            </a:r>
          </a:p>
          <a:p>
            <a:pPr algn="l">
              <a:buFont typeface="Arial" panose="020B0604020202020204" pitchFamily="34" charset="0"/>
              <a:buChar char="•"/>
            </a:pPr>
            <a:r>
              <a:rPr lang="en-US" sz="2400" b="1" dirty="0"/>
              <a:t>Utilities</a:t>
            </a:r>
            <a:r>
              <a:rPr lang="en-US" sz="2400" dirty="0"/>
              <a:t>: Along with the lease of space comes utilities such as electricity, water, internet and phone.</a:t>
            </a:r>
          </a:p>
          <a:p>
            <a:pPr algn="l">
              <a:buFont typeface="Arial" panose="020B0604020202020204" pitchFamily="34" charset="0"/>
              <a:buChar char="•"/>
            </a:pPr>
            <a:r>
              <a:rPr lang="en-US" sz="2400" b="1" dirty="0"/>
              <a:t>Insurance</a:t>
            </a:r>
            <a:r>
              <a:rPr lang="en-US" sz="2400" dirty="0"/>
              <a:t>: Insurance may include general liability insurance, property insurance and coverage for unemployment and workers' compensation.</a:t>
            </a:r>
          </a:p>
          <a:p>
            <a:pPr algn="l">
              <a:buFont typeface="Arial" panose="020B0604020202020204" pitchFamily="34" charset="0"/>
              <a:buChar char="•"/>
            </a:pPr>
            <a:r>
              <a:rPr lang="en-US" sz="2400" b="1" dirty="0"/>
              <a:t>Professional services</a:t>
            </a:r>
            <a:r>
              <a:rPr lang="en-US" sz="2400" dirty="0"/>
              <a:t>: A company may have expenses to keep the company operational. These can include IT services, printer repair expenses, a tax professional and even a cleaning team.</a:t>
            </a:r>
          </a:p>
          <a:p>
            <a:pPr algn="l">
              <a:buFont typeface="Arial" panose="020B0604020202020204" pitchFamily="34" charset="0"/>
              <a:buChar char="•"/>
            </a:pPr>
            <a:r>
              <a:rPr lang="en-US" sz="2400" b="1" dirty="0"/>
              <a:t>Advertising:</a:t>
            </a:r>
            <a:r>
              <a:rPr lang="en-US" sz="2400" dirty="0"/>
              <a:t> It's common for a business to engage in some type of advertising to increase sales or brand awareness. Advertising costs money and may very well be a regular expense that a company is responsible for.</a:t>
            </a:r>
          </a:p>
          <a:p>
            <a:pPr algn="l">
              <a:buFont typeface="Arial" panose="020B0604020202020204" pitchFamily="34" charset="0"/>
              <a:buChar char="•"/>
            </a:pPr>
            <a:r>
              <a:rPr lang="en-US" sz="2400" b="1" dirty="0"/>
              <a:t>L:oans </a:t>
            </a:r>
            <a:r>
              <a:rPr lang="en-US" sz="2400" dirty="0"/>
              <a:t>A company may have loans it has to repay for opening the business, gaining capital from investors and other financial obligations.</a:t>
            </a:r>
          </a:p>
          <a:p>
            <a:pPr algn="l"/>
            <a:r>
              <a:rPr lang="en-US" sz="2400" dirty="0"/>
              <a:t>With a proper budget in place, a business can anticipate expenses, plan for major increases in costs and even make changes to the company depending on operational needs. A business can also set goals, communicate priorities and create reports for potential investors, all by having a budget</a:t>
            </a:r>
            <a:endParaRPr lang="en-US" sz="2400" b="1" dirty="0"/>
          </a:p>
          <a:p>
            <a:pPr algn="l"/>
            <a:r>
              <a:rPr lang="en-US" dirty="0"/>
              <a:t>.</a:t>
            </a:r>
          </a:p>
          <a:p>
            <a:pPr algn="l"/>
            <a:endParaRPr lang="en-US" dirty="0"/>
          </a:p>
        </p:txBody>
      </p:sp>
    </p:spTree>
    <p:extLst>
      <p:ext uri="{BB962C8B-B14F-4D97-AF65-F5344CB8AC3E}">
        <p14:creationId xmlns:p14="http://schemas.microsoft.com/office/powerpoint/2010/main" val="736171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C5C7F-9A43-0204-7651-4241D59182EC}"/>
              </a:ext>
            </a:extLst>
          </p:cNvPr>
          <p:cNvSpPr>
            <a:spLocks noGrp="1"/>
          </p:cNvSpPr>
          <p:nvPr>
            <p:ph type="title"/>
          </p:nvPr>
        </p:nvSpPr>
        <p:spPr>
          <a:xfrm>
            <a:off x="0" y="103239"/>
            <a:ext cx="12192000" cy="973393"/>
          </a:xfrm>
        </p:spPr>
        <p:txBody>
          <a:bodyPr>
            <a:normAutofit fontScale="90000"/>
          </a:bodyPr>
          <a:lstStyle/>
          <a:p>
            <a:r>
              <a:rPr lang="en-US" b="1" dirty="0"/>
              <a:t>Six steps to budgeting</a:t>
            </a:r>
            <a:br>
              <a:rPr lang="en-US" b="1" dirty="0"/>
            </a:br>
            <a:endParaRPr lang="en-US" dirty="0"/>
          </a:p>
        </p:txBody>
      </p:sp>
      <p:sp>
        <p:nvSpPr>
          <p:cNvPr id="3" name="Content Placeholder 2">
            <a:extLst>
              <a:ext uri="{FF2B5EF4-FFF2-40B4-BE49-F238E27FC236}">
                <a16:creationId xmlns:a16="http://schemas.microsoft.com/office/drawing/2014/main" id="{A8D3AC0C-7C94-A4A7-0402-C85209AAB21E}"/>
              </a:ext>
            </a:extLst>
          </p:cNvPr>
          <p:cNvSpPr>
            <a:spLocks noGrp="1"/>
          </p:cNvSpPr>
          <p:nvPr>
            <p:ph idx="1"/>
          </p:nvPr>
        </p:nvSpPr>
        <p:spPr>
          <a:xfrm>
            <a:off x="0" y="811161"/>
            <a:ext cx="12192000" cy="6046839"/>
          </a:xfrm>
        </p:spPr>
        <p:txBody>
          <a:bodyPr>
            <a:normAutofit fontScale="85000" lnSpcReduction="20000"/>
          </a:bodyPr>
          <a:lstStyle/>
          <a:p>
            <a:r>
              <a:rPr lang="en-US" dirty="0"/>
              <a:t>. Assess your financial resources</a:t>
            </a:r>
          </a:p>
          <a:p>
            <a:pPr marL="0" indent="0">
              <a:buNone/>
            </a:pPr>
            <a:r>
              <a:rPr lang="en-US" dirty="0"/>
              <a:t>The first step is to calculate how much money you have coming in each month. This might be investment income, government assistance, student loans, employment income, disability benefits, retirement pensions or money from other sources.</a:t>
            </a:r>
          </a:p>
          <a:p>
            <a:r>
              <a:rPr lang="en-US" dirty="0"/>
              <a:t>2. Determine your expenses</a:t>
            </a:r>
          </a:p>
          <a:p>
            <a:pPr marL="0" indent="0">
              <a:buNone/>
            </a:pPr>
            <a:r>
              <a:rPr lang="en-US" dirty="0"/>
              <a:t>Next you need to determine how you spend your money by reviewing your financial records. If your records aren't clear, consider keeping a financial diary to track your </a:t>
            </a:r>
            <a:r>
              <a:rPr lang="en-US" dirty="0" err="1"/>
              <a:t>spending.Be</a:t>
            </a:r>
            <a:r>
              <a:rPr lang="en-US" dirty="0"/>
              <a:t> sure to separate the fixed expenses that you must meet (mortgage, rent, car payments, insurance) from variable expenses (food, clothing, entertainment, charitable gifts). Once you see your spending patterns, you may be able to make adjustments to certain expenses.</a:t>
            </a:r>
          </a:p>
          <a:p>
            <a:r>
              <a:rPr lang="en-US" dirty="0"/>
              <a:t>3. Set goals</a:t>
            </a:r>
          </a:p>
          <a:p>
            <a:pPr marL="0" indent="0">
              <a:buNone/>
            </a:pPr>
            <a:r>
              <a:rPr lang="en-US" dirty="0"/>
              <a:t>Establish a list of the goals you wish to achieve. These can be long-term goals like purchasing property or funding your retirement. Or they can be short-term goals such as home improvements or car maintenance.</a:t>
            </a:r>
          </a:p>
          <a:p>
            <a:r>
              <a:rPr lang="en-US" b="1" dirty="0"/>
              <a:t>4. Create a plan</a:t>
            </a:r>
          </a:p>
          <a:p>
            <a:r>
              <a:rPr lang="en-US" dirty="0"/>
              <a:t>Once you've figured out how much money is coming in and where it's going, you can put together a plan that matches your goals with your financial situation.</a:t>
            </a:r>
          </a:p>
          <a:p>
            <a:r>
              <a:rPr lang="en-US" b="1" dirty="0"/>
              <a:t>5. Pay yourself first</a:t>
            </a:r>
          </a:p>
          <a:p>
            <a:r>
              <a:rPr lang="en-US" dirty="0"/>
              <a:t>When you pay yourself first you simply set aside a certain amount of money each month to go into an account that you will not touch. You can set up a separate savings account for infrequent but anticipated expenses, such as property taxes, vacations, automobile insurance or car maintenance. Our </a:t>
            </a:r>
            <a:r>
              <a:rPr lang="en-US" dirty="0">
                <a:hlinkClick r:id="rId2" tooltip="Jumpstart™ High Interest Savings"/>
              </a:rPr>
              <a:t>Jumpstart®</a:t>
            </a:r>
            <a:r>
              <a:rPr lang="en-US" dirty="0"/>
              <a:t> is specially designed for these types of savings plans. </a:t>
            </a:r>
          </a:p>
          <a:p>
            <a:r>
              <a:rPr lang="en-US" b="1" dirty="0"/>
              <a:t>6. Track your progress</a:t>
            </a:r>
          </a:p>
          <a:p>
            <a:r>
              <a:rPr lang="en-US" dirty="0"/>
              <a:t>At the end of each month, you should re-evaluate your budget. Compare your actual expenses and income to your budget and make appropriate adjustments.</a:t>
            </a:r>
          </a:p>
          <a:p>
            <a:r>
              <a:rPr lang="en-US" dirty="0"/>
              <a:t>Once your budget is done, things are bound to change. They always do. So stay flexible. And remember, a budget is only a guideline. It doesn't factor in non-financial considerations that can result from drastic changes in spending habits.</a:t>
            </a:r>
          </a:p>
          <a:p>
            <a:pPr marL="0" indent="0">
              <a:buNone/>
            </a:pPr>
            <a:endParaRPr lang="en-US" dirty="0"/>
          </a:p>
        </p:txBody>
      </p:sp>
    </p:spTree>
    <p:extLst>
      <p:ext uri="{BB962C8B-B14F-4D97-AF65-F5344CB8AC3E}">
        <p14:creationId xmlns:p14="http://schemas.microsoft.com/office/powerpoint/2010/main" val="316783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8925B-ABC7-687E-E957-D88FD5C8DA64}"/>
              </a:ext>
            </a:extLst>
          </p:cNvPr>
          <p:cNvSpPr>
            <a:spLocks noGrp="1"/>
          </p:cNvSpPr>
          <p:nvPr>
            <p:ph type="title"/>
          </p:nvPr>
        </p:nvSpPr>
        <p:spPr>
          <a:xfrm>
            <a:off x="0" y="0"/>
            <a:ext cx="12192000" cy="707923"/>
          </a:xfrm>
        </p:spPr>
        <p:txBody>
          <a:bodyPr/>
          <a:lstStyle/>
          <a:p>
            <a:r>
              <a:rPr lang="en-US" dirty="0"/>
              <a:t>master and functional budgets. </a:t>
            </a:r>
          </a:p>
        </p:txBody>
      </p:sp>
      <p:sp>
        <p:nvSpPr>
          <p:cNvPr id="3" name="Content Placeholder 2">
            <a:extLst>
              <a:ext uri="{FF2B5EF4-FFF2-40B4-BE49-F238E27FC236}">
                <a16:creationId xmlns:a16="http://schemas.microsoft.com/office/drawing/2014/main" id="{9AA83127-6EDC-9B0F-D122-490FAED4A242}"/>
              </a:ext>
            </a:extLst>
          </p:cNvPr>
          <p:cNvSpPr>
            <a:spLocks noGrp="1"/>
          </p:cNvSpPr>
          <p:nvPr>
            <p:ph idx="1"/>
          </p:nvPr>
        </p:nvSpPr>
        <p:spPr>
          <a:xfrm>
            <a:off x="-1" y="707923"/>
            <a:ext cx="12191999" cy="6150077"/>
          </a:xfrm>
        </p:spPr>
        <p:txBody>
          <a:bodyPr/>
          <a:lstStyle/>
          <a:p>
            <a:r>
              <a:rPr lang="en-US" dirty="0"/>
              <a:t>A master budget is a comprehensive financial planning document that includes all of the lower-level budgets, cash flow forecasts, budgeted financial statements, and financial plans of an organization.</a:t>
            </a:r>
          </a:p>
          <a:p>
            <a:r>
              <a:rPr lang="en-US" dirty="0"/>
              <a:t>It's usually developed by a firm's budget committee and guided by the budget director.</a:t>
            </a:r>
          </a:p>
          <a:p>
            <a:r>
              <a:rPr lang="en-US" dirty="0"/>
              <a:t>A master budget usually incorporates many elements, which may include the budgets for sales, production, administration, direct materials, labor, and overhead.</a:t>
            </a:r>
          </a:p>
          <a:p>
            <a:r>
              <a:rPr lang="en-US" b="1" dirty="0">
                <a:effectLst/>
              </a:rPr>
              <a:t>Functional Budgets</a:t>
            </a:r>
          </a:p>
          <a:p>
            <a:r>
              <a:rPr lang="en-US" dirty="0">
                <a:effectLst/>
              </a:rPr>
              <a:t>Functional budgets are forecasts for related business functions, like sales, production, material, labor or FOH etc. </a:t>
            </a:r>
            <a:r>
              <a:rPr lang="en-US" dirty="0"/>
              <a:t>.</a:t>
            </a:r>
          </a:p>
          <a:p>
            <a:r>
              <a:rPr lang="en-US" b="1" dirty="0"/>
              <a:t>.1 Incremental budgeting</a:t>
            </a:r>
          </a:p>
          <a:p>
            <a:r>
              <a:rPr lang="en-US" dirty="0"/>
              <a:t>Incremental budgeting takes last year’s actual figures and adds or subtracts a percentage to obtain the current year’s budget.  It is the most common type of budget because it is simple and easy to understand.  Incremental budgeting is appropriate to use if the primary </a:t>
            </a:r>
            <a:r>
              <a:rPr lang="en-US" dirty="0">
                <a:hlinkClick r:id="rId2"/>
              </a:rPr>
              <a:t>cost drivers</a:t>
            </a:r>
            <a:r>
              <a:rPr lang="en-US" dirty="0"/>
              <a:t> do not change from year to year.  However, there are some problems with using the method:</a:t>
            </a:r>
          </a:p>
          <a:p>
            <a:r>
              <a:rPr lang="en-US" b="1" dirty="0"/>
              <a:t>2. Activity-based budgeting</a:t>
            </a:r>
          </a:p>
          <a:p>
            <a:r>
              <a:rPr lang="en-US" dirty="0"/>
              <a:t>Activity-based budgeting is a </a:t>
            </a:r>
            <a:r>
              <a:rPr lang="en-US" dirty="0">
                <a:hlinkClick r:id="rId3"/>
              </a:rPr>
              <a:t>top-down</a:t>
            </a:r>
            <a:r>
              <a:rPr lang="en-US" dirty="0"/>
              <a:t> type of budget that determines the amount of inputs required to support the targets or outputs set by the company.  For example, a company sets an output target of $100 million in revenues.  The company will need to first determine the activities that need to be undertaken to meet the sales target, and then find out the costs of carrying out these activities.</a:t>
            </a:r>
          </a:p>
          <a:p>
            <a:endParaRPr lang="en-US" dirty="0"/>
          </a:p>
          <a:p>
            <a:endParaRPr lang="en-US" dirty="0"/>
          </a:p>
        </p:txBody>
      </p:sp>
    </p:spTree>
    <p:extLst>
      <p:ext uri="{BB962C8B-B14F-4D97-AF65-F5344CB8AC3E}">
        <p14:creationId xmlns:p14="http://schemas.microsoft.com/office/powerpoint/2010/main" val="3159710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3D98B-D978-8264-2449-C3CACF013037}"/>
              </a:ext>
            </a:extLst>
          </p:cNvPr>
          <p:cNvSpPr>
            <a:spLocks noGrp="1"/>
          </p:cNvSpPr>
          <p:nvPr>
            <p:ph type="title"/>
          </p:nvPr>
        </p:nvSpPr>
        <p:spPr>
          <a:xfrm>
            <a:off x="0" y="0"/>
            <a:ext cx="12192000" cy="816638"/>
          </a:xfrm>
        </p:spPr>
        <p:txBody>
          <a:bodyPr/>
          <a:lstStyle/>
          <a:p>
            <a:endParaRPr lang="en-US" dirty="0"/>
          </a:p>
        </p:txBody>
      </p:sp>
      <p:sp>
        <p:nvSpPr>
          <p:cNvPr id="3" name="Content Placeholder 2">
            <a:extLst>
              <a:ext uri="{FF2B5EF4-FFF2-40B4-BE49-F238E27FC236}">
                <a16:creationId xmlns:a16="http://schemas.microsoft.com/office/drawing/2014/main" id="{88B18E39-3B74-920D-577A-A1AD1F5D34BD}"/>
              </a:ext>
            </a:extLst>
          </p:cNvPr>
          <p:cNvSpPr>
            <a:spLocks noGrp="1"/>
          </p:cNvSpPr>
          <p:nvPr>
            <p:ph idx="1"/>
          </p:nvPr>
        </p:nvSpPr>
        <p:spPr>
          <a:xfrm>
            <a:off x="0" y="816638"/>
            <a:ext cx="12192000" cy="6041361"/>
          </a:xfrm>
        </p:spPr>
        <p:txBody>
          <a:bodyPr/>
          <a:lstStyle/>
          <a:p>
            <a:r>
              <a:rPr lang="en-US" b="1" dirty="0"/>
              <a:t>3. Value proposition budgeting</a:t>
            </a:r>
          </a:p>
          <a:p>
            <a:r>
              <a:rPr lang="en-US" dirty="0"/>
              <a:t>In value proposition budgeting, the budgeter considers the following questions:</a:t>
            </a:r>
          </a:p>
          <a:p>
            <a:pPr>
              <a:buFont typeface="Arial" panose="020B0604020202020204" pitchFamily="34" charset="0"/>
              <a:buChar char="•"/>
            </a:pPr>
            <a:r>
              <a:rPr lang="en-US" dirty="0"/>
              <a:t>Why is this amount included in the budget?</a:t>
            </a:r>
          </a:p>
          <a:p>
            <a:pPr>
              <a:buFont typeface="Arial" panose="020B0604020202020204" pitchFamily="34" charset="0"/>
              <a:buChar char="•"/>
            </a:pPr>
            <a:r>
              <a:rPr lang="en-US" dirty="0"/>
              <a:t>Does the item create value for customers, staff, or other stakeholders?</a:t>
            </a:r>
          </a:p>
          <a:p>
            <a:pPr>
              <a:buFont typeface="Arial" panose="020B0604020202020204" pitchFamily="34" charset="0"/>
              <a:buChar char="•"/>
            </a:pPr>
            <a:r>
              <a:rPr lang="en-US" dirty="0"/>
              <a:t>Does the value of the item outweigh its cost? If not, then is there another reason why the cost is justified?</a:t>
            </a:r>
          </a:p>
          <a:p>
            <a:r>
              <a:rPr lang="en-US" dirty="0"/>
              <a:t>Value proposition budgeting aims to avoid unnecessary expenditures – although it is not as precisely aimed at that goal as our final budgeting option, zero-based budgeting.</a:t>
            </a:r>
          </a:p>
          <a:p>
            <a:r>
              <a:rPr lang="en-US" b="1" dirty="0"/>
              <a:t>4. Zero-based budgeting</a:t>
            </a:r>
          </a:p>
          <a:p>
            <a:r>
              <a:rPr lang="en-US" dirty="0"/>
              <a:t>starts with the assumption that all department budgets are zero and must be rebuilt from scratch.  Managers must be able to justify every single expense. No expenditures are automatically “okayed”.</a:t>
            </a:r>
          </a:p>
          <a:p>
            <a:r>
              <a:rPr lang="en-US" b="1" dirty="0"/>
              <a:t>Flexible Budgeting </a:t>
            </a:r>
            <a:r>
              <a:rPr lang="en-US" dirty="0"/>
              <a:t>: </a:t>
            </a:r>
          </a:p>
          <a:p>
            <a:r>
              <a:rPr lang="en-US" dirty="0"/>
              <a:t>Flexible budgeting is a technique that allows managers to adjust their budgeted expenses and revenues according to the actual level of output or activity. It is useful for planning, controlling, and evaluating the performance of a business in a dynamic and uncertain environment. An example of a flexible budget would be </a:t>
            </a:r>
            <a:r>
              <a:rPr lang="en-US" b="1" dirty="0"/>
              <a:t>a business whose rent is always the same (a fixed cost) but whose inventory costs fluctuate (a varying cost) based on sales</a:t>
            </a:r>
            <a:r>
              <a:rPr lang="en-US" dirty="0"/>
              <a:t>. The business could use a flexible budget to help plan its finances.</a:t>
            </a:r>
          </a:p>
        </p:txBody>
      </p:sp>
    </p:spTree>
    <p:extLst>
      <p:ext uri="{BB962C8B-B14F-4D97-AF65-F5344CB8AC3E}">
        <p14:creationId xmlns:p14="http://schemas.microsoft.com/office/powerpoint/2010/main" val="847118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2D462-2F74-55A3-E8FF-375577EC36EC}"/>
              </a:ext>
            </a:extLst>
          </p:cNvPr>
          <p:cNvSpPr>
            <a:spLocks noGrp="1"/>
          </p:cNvSpPr>
          <p:nvPr>
            <p:ph type="title"/>
          </p:nvPr>
        </p:nvSpPr>
        <p:spPr>
          <a:xfrm>
            <a:off x="103239" y="0"/>
            <a:ext cx="11960942" cy="816638"/>
          </a:xfrm>
        </p:spPr>
        <p:txBody>
          <a:bodyPr/>
          <a:lstStyle/>
          <a:p>
            <a:endParaRPr lang="en-US" dirty="0"/>
          </a:p>
        </p:txBody>
      </p:sp>
      <p:sp>
        <p:nvSpPr>
          <p:cNvPr id="3" name="Content Placeholder 2">
            <a:extLst>
              <a:ext uri="{FF2B5EF4-FFF2-40B4-BE49-F238E27FC236}">
                <a16:creationId xmlns:a16="http://schemas.microsoft.com/office/drawing/2014/main" id="{3D679A5A-378D-A8CC-40FE-334D6F422EE7}"/>
              </a:ext>
            </a:extLst>
          </p:cNvPr>
          <p:cNvSpPr>
            <a:spLocks noGrp="1"/>
          </p:cNvSpPr>
          <p:nvPr>
            <p:ph idx="1"/>
          </p:nvPr>
        </p:nvSpPr>
        <p:spPr>
          <a:xfrm>
            <a:off x="103239" y="816638"/>
            <a:ext cx="12088761" cy="6041361"/>
          </a:xfrm>
        </p:spPr>
        <p:txBody>
          <a:bodyPr/>
          <a:lstStyle/>
          <a:p>
            <a:r>
              <a:rPr lang="en-US" dirty="0">
                <a:effectLst/>
              </a:rPr>
              <a:t>FIXED BUDGET:</a:t>
            </a:r>
          </a:p>
          <a:p>
            <a:r>
              <a:rPr lang="en-US" dirty="0">
                <a:effectLst/>
              </a:rPr>
              <a:t>It is known as a static budget. According to CIMA, “</a:t>
            </a:r>
            <a:r>
              <a:rPr lang="en-US" b="1" dirty="0">
                <a:effectLst/>
              </a:rPr>
              <a:t>A budget which is designed to remain unchanged irrespective of the level of the activity attained</a:t>
            </a:r>
            <a:r>
              <a:rPr lang="en-US" dirty="0">
                <a:effectLst/>
              </a:rPr>
              <a:t>. “It is firm and prepared with the assumption that there will be no change in the budgeted level of motion.</a:t>
            </a:r>
          </a:p>
          <a:p>
            <a:r>
              <a:rPr lang="en-US" b="1" dirty="0">
                <a:effectLst/>
              </a:rPr>
              <a:t>What is Variance Analysis?</a:t>
            </a:r>
          </a:p>
          <a:p>
            <a:r>
              <a:rPr lang="en-US" dirty="0">
                <a:effectLst/>
              </a:rPr>
              <a:t>Variance analysis is the quantitative investigation of the difference between actual and planned behavior. This analysis is used to maintain control over a business through the investigation of areas in which performance was unexpectedly poor. </a:t>
            </a:r>
            <a:r>
              <a:rPr lang="en-US">
                <a:effectLst/>
              </a:rPr>
              <a:t>For example, if you budget for sales to be $10,000 and actual sales are $8,000, variance analysis yields a difference of $2,000</a:t>
            </a:r>
          </a:p>
          <a:p>
            <a:endParaRPr lang="en-PK" dirty="0">
              <a:effectLst/>
            </a:endParaRPr>
          </a:p>
          <a:p>
            <a:endParaRPr lang="en-US" dirty="0"/>
          </a:p>
        </p:txBody>
      </p:sp>
    </p:spTree>
    <p:extLst>
      <p:ext uri="{BB962C8B-B14F-4D97-AF65-F5344CB8AC3E}">
        <p14:creationId xmlns:p14="http://schemas.microsoft.com/office/powerpoint/2010/main" val="1600726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106</TotalTime>
  <Words>1271</Words>
  <Application>Microsoft Office PowerPoint</Application>
  <PresentationFormat>Widescreen</PresentationFormat>
  <Paragraphs>51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vt:lpstr>
      <vt:lpstr>Definitions and reasons organizations use budgets</vt:lpstr>
      <vt:lpstr>Six steps to budgeting </vt:lpstr>
      <vt:lpstr>master and functional budgets.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Roohi Iqbal</dc:creator>
  <cp:lastModifiedBy>Roohi Iqbal</cp:lastModifiedBy>
  <cp:revision>8</cp:revision>
  <dcterms:created xsi:type="dcterms:W3CDTF">2023-05-03T13:07:32Z</dcterms:created>
  <dcterms:modified xsi:type="dcterms:W3CDTF">2023-05-03T14:54:26Z</dcterms:modified>
</cp:coreProperties>
</file>